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60" r:id="rId5"/>
    <p:sldId id="266" r:id="rId6"/>
    <p:sldId id="267" r:id="rId7"/>
    <p:sldId id="259" r:id="rId8"/>
    <p:sldId id="271" r:id="rId9"/>
    <p:sldId id="272" r:id="rId10"/>
    <p:sldId id="273" r:id="rId11"/>
    <p:sldId id="276" r:id="rId12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FCD93CD-00D7-4182-987F-B55A4BEAB89E}">
          <p14:sldIdLst>
            <p14:sldId id="256"/>
            <p14:sldId id="265"/>
            <p14:sldId id="258"/>
            <p14:sldId id="260"/>
            <p14:sldId id="266"/>
            <p14:sldId id="267"/>
            <p14:sldId id="259"/>
            <p14:sldId id="271"/>
            <p14:sldId id="272"/>
            <p14:sldId id="273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3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3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9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5866" y="5682666"/>
            <a:ext cx="1947934" cy="62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2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9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1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3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2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2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5758-AB2F-4CBB-98E4-4CEFF7B0583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19335-C816-4DB1-A93D-5470C4D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4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85978"/>
            <a:ext cx="9144000" cy="2387600"/>
          </a:xfrm>
        </p:spPr>
        <p:txBody>
          <a:bodyPr/>
          <a:lstStyle/>
          <a:p>
            <a:r>
              <a:rPr lang="en-US" dirty="0"/>
              <a:t>Project ODIN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5653"/>
            <a:ext cx="9144000" cy="1655762"/>
          </a:xfrm>
        </p:spPr>
        <p:txBody>
          <a:bodyPr/>
          <a:lstStyle/>
          <a:p>
            <a:r>
              <a:rPr lang="en-US" u="sng" dirty="0"/>
              <a:t>O</a:t>
            </a:r>
            <a:r>
              <a:rPr lang="en-US" dirty="0"/>
              <a:t>cular </a:t>
            </a:r>
            <a:r>
              <a:rPr lang="en-US" u="sng" dirty="0"/>
              <a:t>D</a:t>
            </a:r>
            <a:r>
              <a:rPr lang="en-US" dirty="0"/>
              <a:t>ivergence </a:t>
            </a:r>
            <a:r>
              <a:rPr lang="en-US" dirty="0" err="1"/>
              <a:t>re</a:t>
            </a:r>
            <a:r>
              <a:rPr lang="en-US" u="sng" dirty="0" err="1"/>
              <a:t>IN</a:t>
            </a:r>
            <a:r>
              <a:rPr lang="en-US" dirty="0" err="1"/>
              <a:t>tegration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73" y="801488"/>
            <a:ext cx="7239053" cy="2338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75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and Gaze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78067" cy="4351338"/>
          </a:xfrm>
        </p:spPr>
        <p:txBody>
          <a:bodyPr/>
          <a:lstStyle/>
          <a:p>
            <a:r>
              <a:rPr lang="en-US" dirty="0"/>
              <a:t>The missing piece is gaze prediction</a:t>
            </a:r>
          </a:p>
          <a:p>
            <a:r>
              <a:rPr lang="en-US" dirty="0"/>
              <a:t>This is a Deep Learning problem with a twist</a:t>
            </a:r>
          </a:p>
          <a:p>
            <a:r>
              <a:rPr lang="en-US" dirty="0"/>
              <a:t>Data sets for normal eyes are easy to generate</a:t>
            </a:r>
          </a:p>
          <a:p>
            <a:pPr lvl="1"/>
            <a:r>
              <a:rPr lang="en-US" dirty="0"/>
              <a:t>Follow a dot with your gaze, this will map vectors to targets</a:t>
            </a:r>
          </a:p>
          <a:p>
            <a:r>
              <a:rPr lang="en-US" dirty="0"/>
              <a:t>Data sets are noisy</a:t>
            </a:r>
          </a:p>
          <a:p>
            <a:pPr lvl="1"/>
            <a:r>
              <a:rPr lang="en-US" dirty="0"/>
              <a:t>People don’t always track, </a:t>
            </a:r>
            <a:r>
              <a:rPr lang="en-US" dirty="0" err="1"/>
              <a:t>cicades</a:t>
            </a:r>
            <a:r>
              <a:rPr lang="en-US" dirty="0"/>
              <a:t> cause small motions in the 10s to 100s of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Actual inference will be based on individual disability</a:t>
            </a:r>
          </a:p>
          <a:p>
            <a:r>
              <a:rPr lang="en-US" dirty="0"/>
              <a:t>Framing of this problem is really difficult!</a:t>
            </a:r>
          </a:p>
        </p:txBody>
      </p:sp>
    </p:spTree>
    <p:extLst>
      <p:ext uri="{BB962C8B-B14F-4D97-AF65-F5344CB8AC3E}">
        <p14:creationId xmlns:p14="http://schemas.microsoft.com/office/powerpoint/2010/main" val="352875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AF8E-D855-A041-BB2A-12D4166F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PSU Capstone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4C0DB-311C-6049-AA34-6BB5BC1B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4226" cy="4680106"/>
          </a:xfrm>
        </p:spPr>
        <p:txBody>
          <a:bodyPr>
            <a:normAutofit/>
          </a:bodyPr>
          <a:lstStyle/>
          <a:p>
            <a:r>
              <a:rPr lang="en-US" dirty="0"/>
              <a:t>Migrate ODIN to new hardware</a:t>
            </a:r>
          </a:p>
          <a:p>
            <a:pPr lvl="1"/>
            <a:r>
              <a:rPr lang="en-US" dirty="0" err="1"/>
              <a:t>Vive</a:t>
            </a:r>
            <a:r>
              <a:rPr lang="en-US" dirty="0"/>
              <a:t> Pro Eye</a:t>
            </a:r>
          </a:p>
          <a:p>
            <a:r>
              <a:rPr lang="en-US" dirty="0"/>
              <a:t>Migrate ODIN SW to new SW stack</a:t>
            </a:r>
          </a:p>
          <a:p>
            <a:pPr lvl="1"/>
            <a:r>
              <a:rPr lang="en-US" dirty="0" err="1"/>
              <a:t>SteamVR</a:t>
            </a:r>
            <a:endParaRPr lang="en-US" dirty="0"/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Identify API to acquire gaze vectors</a:t>
            </a:r>
          </a:p>
          <a:p>
            <a:pPr lvl="1"/>
            <a:r>
              <a:rPr lang="en-US" dirty="0"/>
              <a:t>Identify API to change FOV</a:t>
            </a:r>
          </a:p>
          <a:p>
            <a:pPr lvl="1"/>
            <a:r>
              <a:rPr lang="en-US" dirty="0"/>
              <a:t>Create an eye model to map gaze vectors to FOV changes</a:t>
            </a:r>
          </a:p>
          <a:p>
            <a:pPr lvl="2"/>
            <a:r>
              <a:rPr lang="en-US" dirty="0"/>
              <a:t>Constant (FOV changes invariant to gaze vectors)</a:t>
            </a:r>
          </a:p>
          <a:p>
            <a:pPr lvl="2"/>
            <a:r>
              <a:rPr lang="en-US" dirty="0"/>
              <a:t>Bilinear interpolation (FOV changes based on static map)</a:t>
            </a:r>
          </a:p>
          <a:p>
            <a:pPr lvl="2"/>
            <a:r>
              <a:rPr lang="en-US" dirty="0"/>
              <a:t>Neural network (FOV changes based on trained CNN)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0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2316" y="1825625"/>
            <a:ext cx="709448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Ocular Divergence</a:t>
            </a:r>
            <a:r>
              <a:rPr lang="en-US" dirty="0"/>
              <a:t> affects about 4% of Americans</a:t>
            </a:r>
          </a:p>
          <a:p>
            <a:r>
              <a:rPr lang="en-US" dirty="0"/>
              <a:t>Medical terminology: </a:t>
            </a:r>
          </a:p>
          <a:p>
            <a:pPr lvl="1"/>
            <a:r>
              <a:rPr lang="en-US" b="1" dirty="0"/>
              <a:t>Strabismus</a:t>
            </a:r>
            <a:r>
              <a:rPr lang="en-US" dirty="0"/>
              <a:t>: Abnormal alignment of the eyes</a:t>
            </a:r>
          </a:p>
          <a:p>
            <a:r>
              <a:rPr lang="en-US" dirty="0"/>
              <a:t>There are many forms of this condition (from mild to severe):</a:t>
            </a:r>
          </a:p>
          <a:p>
            <a:pPr lvl="1"/>
            <a:r>
              <a:rPr lang="en-US" b="1" dirty="0"/>
              <a:t>Amblyopia</a:t>
            </a:r>
            <a:r>
              <a:rPr lang="en-US" dirty="0"/>
              <a:t> (Lazy Eye)</a:t>
            </a:r>
          </a:p>
          <a:p>
            <a:pPr lvl="1"/>
            <a:r>
              <a:rPr lang="en-US" b="1" dirty="0"/>
              <a:t>Diplopia</a:t>
            </a:r>
            <a:r>
              <a:rPr lang="en-US" dirty="0"/>
              <a:t> (Double Vision)</a:t>
            </a:r>
          </a:p>
          <a:p>
            <a:pPr lvl="1"/>
            <a:r>
              <a:rPr lang="en-US" b="1" dirty="0"/>
              <a:t>Oculomotor Palsy </a:t>
            </a:r>
            <a:r>
              <a:rPr lang="en-US" dirty="0"/>
              <a:t>(Unsteady Gaze)</a:t>
            </a:r>
          </a:p>
          <a:p>
            <a:pPr lvl="1"/>
            <a:r>
              <a:rPr lang="en-US" b="1" dirty="0"/>
              <a:t>Oculomotor Paralysis </a:t>
            </a:r>
            <a:r>
              <a:rPr lang="en-US" dirty="0"/>
              <a:t>(Fixed Gaze)</a:t>
            </a:r>
          </a:p>
          <a:p>
            <a:pPr lvl="1"/>
            <a:r>
              <a:rPr lang="en-US" b="1" dirty="0"/>
              <a:t>Other conditions </a:t>
            </a:r>
            <a:r>
              <a:rPr lang="en-US" dirty="0"/>
              <a:t>(physical abnormalities, nerve damage, muscle damage)</a:t>
            </a:r>
            <a:endParaRPr lang="en-US" b="1" dirty="0"/>
          </a:p>
          <a:p>
            <a:r>
              <a:rPr lang="en-US" dirty="0"/>
              <a:t>Some forms of this disorder are incurable today</a:t>
            </a:r>
          </a:p>
          <a:p>
            <a:r>
              <a:rPr lang="en-US" dirty="0"/>
              <a:t>Best treatment is early detection and therapy</a:t>
            </a:r>
          </a:p>
        </p:txBody>
      </p:sp>
      <p:pic>
        <p:nvPicPr>
          <p:cNvPr id="2050" name="Picture 2" descr="Image result for strabismu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017" y="4132806"/>
            <a:ext cx="1876456" cy="140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mblyop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017" y="1822200"/>
            <a:ext cx="1873519" cy="217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iplop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2" y="3590590"/>
            <a:ext cx="1350032" cy="158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009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0757" y="1777511"/>
            <a:ext cx="868942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Prism Glasses</a:t>
            </a:r>
          </a:p>
          <a:p>
            <a:pPr lvl="1"/>
            <a:r>
              <a:rPr lang="en-US" dirty="0"/>
              <a:t>Specialty glasses that translate and rotate the field of view via lenses</a:t>
            </a:r>
          </a:p>
          <a:p>
            <a:pPr lvl="1"/>
            <a:r>
              <a:rPr lang="en-US" b="1" dirty="0"/>
              <a:t>Pros</a:t>
            </a:r>
            <a:r>
              <a:rPr lang="en-US" dirty="0"/>
              <a:t>: Simple user experience</a:t>
            </a:r>
          </a:p>
          <a:p>
            <a:pPr lvl="1"/>
            <a:r>
              <a:rPr lang="en-US" b="1" dirty="0"/>
              <a:t>Cons</a:t>
            </a:r>
            <a:r>
              <a:rPr lang="en-US" dirty="0"/>
              <a:t>: Expensive to create, hard to calibrate, heavy, small effect</a:t>
            </a:r>
          </a:p>
          <a:p>
            <a:r>
              <a:rPr lang="en-US" b="1" dirty="0"/>
              <a:t>Physical Therapy</a:t>
            </a:r>
          </a:p>
          <a:p>
            <a:pPr lvl="1"/>
            <a:r>
              <a:rPr lang="en-US" dirty="0"/>
              <a:t>Exercises to train the “lazy” eye</a:t>
            </a:r>
          </a:p>
          <a:p>
            <a:pPr lvl="1"/>
            <a:r>
              <a:rPr lang="en-US" dirty="0"/>
              <a:t>Pros:  Underlying condition is addressed</a:t>
            </a:r>
          </a:p>
          <a:p>
            <a:pPr lvl="1"/>
            <a:r>
              <a:rPr lang="en-US" dirty="0"/>
              <a:t>Cons:  Less effective after age 7, not all disorders are treatable</a:t>
            </a:r>
          </a:p>
          <a:p>
            <a:r>
              <a:rPr lang="en-US" b="1" dirty="0"/>
              <a:t>Surgery</a:t>
            </a:r>
          </a:p>
          <a:p>
            <a:pPr lvl="1"/>
            <a:r>
              <a:rPr lang="en-US" dirty="0"/>
              <a:t>Modifications to oculomotor muscles</a:t>
            </a:r>
          </a:p>
          <a:p>
            <a:pPr lvl="1"/>
            <a:r>
              <a:rPr lang="en-US" b="1" dirty="0"/>
              <a:t>Pros</a:t>
            </a:r>
            <a:r>
              <a:rPr lang="en-US" dirty="0"/>
              <a:t>:  Permanently addresses underlying condition</a:t>
            </a:r>
          </a:p>
          <a:p>
            <a:pPr lvl="1"/>
            <a:r>
              <a:rPr lang="en-US" b="1" dirty="0"/>
              <a:t>Cons</a:t>
            </a:r>
            <a:r>
              <a:rPr lang="en-US" dirty="0"/>
              <a:t>:  Mixed outcomes, high risk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51" y="1825625"/>
            <a:ext cx="1654681" cy="1241010"/>
          </a:xfrm>
          <a:prstGeom prst="rect">
            <a:avLst/>
          </a:prstGeom>
        </p:spPr>
      </p:pic>
      <p:pic>
        <p:nvPicPr>
          <p:cNvPr id="1028" name="Picture 4" descr="Image result for eye patch amblyop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10472"/>
            <a:ext cx="1276350" cy="16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90" y="5053474"/>
            <a:ext cx="3000748" cy="14403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724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ODIN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732" y="1825625"/>
            <a:ext cx="5927834" cy="42046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gaze vectors of both eyes is captured</a:t>
            </a:r>
          </a:p>
          <a:p>
            <a:r>
              <a:rPr lang="en-US" dirty="0"/>
              <a:t>A set of correction vectors are computed, based on a pre-trained visual model (more on this later)</a:t>
            </a:r>
          </a:p>
          <a:p>
            <a:r>
              <a:rPr lang="en-US" dirty="0"/>
              <a:t>The correction vectors are applied to the Field Of View (FOV)</a:t>
            </a:r>
          </a:p>
          <a:p>
            <a:r>
              <a:rPr lang="en-US" dirty="0"/>
              <a:t>Each eye is presented with the corrected FOV</a:t>
            </a:r>
          </a:p>
          <a:p>
            <a:r>
              <a:rPr lang="en-US" dirty="0"/>
              <a:t>Binocular integration is now possible!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90" y="1129490"/>
            <a:ext cx="4923000" cy="456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8456" y="2404247"/>
            <a:ext cx="16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8455" y="3983427"/>
            <a:ext cx="257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Divergent Gaze Vectors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1669" y="5696990"/>
            <a:ext cx="27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Corrected Gaze Vectors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973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2086" cy="1325563"/>
          </a:xfrm>
        </p:spPr>
        <p:txBody>
          <a:bodyPr/>
          <a:lstStyle/>
          <a:p>
            <a:r>
              <a:rPr lang="en-US" dirty="0"/>
              <a:t>Vision is the OG 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68917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CNN</a:t>
            </a:r>
          </a:p>
          <a:p>
            <a:pPr lvl="1"/>
            <a:r>
              <a:rPr lang="en-US" dirty="0"/>
              <a:t>Our neurons are arranged in a relatively fixed set of structures, which is our wetware version of RESNET-50...</a:t>
            </a:r>
          </a:p>
          <a:p>
            <a:r>
              <a:rPr lang="en-US" b="1" dirty="0"/>
              <a:t>Training</a:t>
            </a:r>
          </a:p>
          <a:p>
            <a:pPr lvl="1"/>
            <a:r>
              <a:rPr lang="en-US" dirty="0"/>
              <a:t>Early in life, there is a window called the “critical period” where most of the training of vision occurs</a:t>
            </a:r>
          </a:p>
          <a:p>
            <a:r>
              <a:rPr lang="en-US" b="1" dirty="0"/>
              <a:t>Inference</a:t>
            </a:r>
          </a:p>
          <a:p>
            <a:pPr lvl="1"/>
            <a:r>
              <a:rPr lang="en-US" dirty="0"/>
              <a:t>Once our brain has learned to see, we use our muscles and our extremely complex CNNs to render our physical vision into mental imagery</a:t>
            </a:r>
          </a:p>
          <a:p>
            <a:r>
              <a:rPr lang="en-US" b="1" dirty="0"/>
              <a:t>Fusion</a:t>
            </a:r>
          </a:p>
          <a:p>
            <a:pPr lvl="1"/>
            <a:r>
              <a:rPr lang="en-US" dirty="0"/>
              <a:t>The complex interplay of many visual systems allows us to perceive the world as a single image—a process called stereopsis</a:t>
            </a:r>
          </a:p>
        </p:txBody>
      </p:sp>
      <p:pic>
        <p:nvPicPr>
          <p:cNvPr id="2050" name="Picture 2" descr="Image result for human vision neural net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314" y="1553028"/>
            <a:ext cx="5097464" cy="381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942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Technical Toolkit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VR headset</a:t>
            </a:r>
            <a:r>
              <a:rPr lang="en-US" dirty="0"/>
              <a:t> provides each eye with an independent Field of View</a:t>
            </a:r>
          </a:p>
          <a:p>
            <a:r>
              <a:rPr lang="en-US" b="1" dirty="0"/>
              <a:t>Gaze Tracking</a:t>
            </a:r>
            <a:r>
              <a:rPr lang="en-US" dirty="0"/>
              <a:t> follows where each eye is currently pointing</a:t>
            </a:r>
          </a:p>
          <a:p>
            <a:r>
              <a:rPr lang="en-US" dirty="0"/>
              <a:t>Given a scene and one gaze vector, a </a:t>
            </a:r>
            <a:r>
              <a:rPr lang="en-US" b="1" dirty="0"/>
              <a:t>CNN</a:t>
            </a:r>
            <a:r>
              <a:rPr lang="en-US" dirty="0"/>
              <a:t> can be trained to predict where the second gaze vector should be looking</a:t>
            </a:r>
          </a:p>
          <a:p>
            <a:r>
              <a:rPr lang="en-US" b="1" dirty="0"/>
              <a:t>GPUs</a:t>
            </a:r>
            <a:r>
              <a:rPr lang="en-US" dirty="0"/>
              <a:t> render the scene where each eye is gazing</a:t>
            </a:r>
          </a:p>
          <a:p>
            <a:r>
              <a:rPr lang="en-US" dirty="0"/>
              <a:t>A </a:t>
            </a:r>
            <a:r>
              <a:rPr lang="en-US" b="1" dirty="0"/>
              <a:t>correction vector</a:t>
            </a:r>
            <a:r>
              <a:rPr lang="en-US" dirty="0"/>
              <a:t> can be calculated to match the predicted gaze scene to the actual gaze vector</a:t>
            </a:r>
          </a:p>
        </p:txBody>
      </p:sp>
    </p:spTree>
    <p:extLst>
      <p:ext uri="{BB962C8B-B14F-4D97-AF65-F5344CB8AC3E}">
        <p14:creationId xmlns:p14="http://schemas.microsoft.com/office/powerpoint/2010/main" val="282600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ODIN Pipeline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71" y="2150534"/>
            <a:ext cx="11510066" cy="20003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969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74775"/>
          </a:xfrm>
        </p:spPr>
        <p:txBody>
          <a:bodyPr/>
          <a:lstStyle/>
          <a:p>
            <a:r>
              <a:rPr lang="en-US" dirty="0"/>
              <a:t>The Front end already exists...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18" y="3437467"/>
            <a:ext cx="7288494" cy="3098799"/>
          </a:xfrm>
          <a:prstGeom prst="rect">
            <a:avLst/>
          </a:prstGeom>
        </p:spPr>
      </p:pic>
      <p:pic>
        <p:nvPicPr>
          <p:cNvPr id="1028" name="Picture 4" descr="Image result for vive eye tra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85" y="750093"/>
            <a:ext cx="3656430" cy="18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3FEFB-C946-4B4B-825F-E46D545B9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661" y="750093"/>
            <a:ext cx="1816709" cy="21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9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back end mostly exists...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14" y="2966282"/>
            <a:ext cx="5370623" cy="3146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0" y="710407"/>
            <a:ext cx="5372100" cy="209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129" y="2907379"/>
            <a:ext cx="3653896" cy="24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590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0c90b70f-fcc9-43cd-b07b-b18a6c29e11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95d3c393-2e86-4136-9e65-6fb9c2e7f67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255cffc-b48e-49d8-9eeb-1208e42a9ee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36101bc-96dc-4c89-94d8-b4689f75fe2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255cffc-b48e-49d8-9eeb-1208e42a9ee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82ef35f-3378-4bc5-8174-430e00cf3b1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13304</TotalTime>
  <Words>580</Words>
  <Application>Microsoft Macintosh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Project ODIN</vt:lpstr>
      <vt:lpstr>The Problem</vt:lpstr>
      <vt:lpstr>Today’s Solutions</vt:lpstr>
      <vt:lpstr>Project ODIN </vt:lpstr>
      <vt:lpstr>Vision is the OG Convolutional Neural Network</vt:lpstr>
      <vt:lpstr>The Technical Toolkit</vt:lpstr>
      <vt:lpstr>Project ODIN Pipeline</vt:lpstr>
      <vt:lpstr>State of the Art</vt:lpstr>
      <vt:lpstr>State of the Art</vt:lpstr>
      <vt:lpstr>Deep Learning and Gaze Prediction</vt:lpstr>
      <vt:lpstr>Description of PSU Capstone</vt:lpstr>
    </vt:vector>
  </TitlesOfParts>
  <Company>Intel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ODIN</dc:title>
  <dc:creator>Smith, Brad</dc:creator>
  <cp:keywords>CTPClassification=CTP_IC:VisualMarkings=, CTPClassification=CTP_IC</cp:keywords>
  <cp:lastModifiedBy>Smith, Brad</cp:lastModifiedBy>
  <cp:revision>75</cp:revision>
  <cp:lastPrinted>2019-10-29T22:41:51Z</cp:lastPrinted>
  <dcterms:created xsi:type="dcterms:W3CDTF">2017-12-05T20:32:39Z</dcterms:created>
  <dcterms:modified xsi:type="dcterms:W3CDTF">2019-11-04T15:56:46Z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0915f5ff-92e1-46be-8b11-5934de8d1cdd</vt:lpwstr>
  </property>
  <property fmtid="{D5CDD505-2E9C-101B-9397-08002B2CF9AE}" pid="3" name="CTP_BU">
    <vt:lpwstr>AI PRODUCTS GROUP</vt:lpwstr>
  </property>
  <property fmtid="{D5CDD505-2E9C-101B-9397-08002B2CF9AE}" pid="4" name="CTP_TimeStamp">
    <vt:lpwstr>2019-10-22 16:58:43Z</vt:lpwstr>
  </property>
  <property fmtid="{D5CDD505-2E9C-101B-9397-08002B2CF9AE}" pid="5" name="Offisync_ServerID">
    <vt:lpwstr>d001a694-7c66-4352-b53b-895ffdce369f</vt:lpwstr>
  </property>
  <property fmtid="{D5CDD505-2E9C-101B-9397-08002B2CF9AE}" pid="6" name="Offisync_ProviderInitializationData">
    <vt:lpwstr>https://soco.intel.com/</vt:lpwstr>
  </property>
  <property fmtid="{D5CDD505-2E9C-101B-9397-08002B2CF9AE}" pid="7" name="Offisync_UpdateToken">
    <vt:lpwstr>1</vt:lpwstr>
  </property>
  <property fmtid="{D5CDD505-2E9C-101B-9397-08002B2CF9AE}" pid="8" name="Jive_PrevVersionNumber">
    <vt:lpwstr>-1</vt:lpwstr>
  </property>
  <property fmtid="{D5CDD505-2E9C-101B-9397-08002B2CF9AE}" pid="9" name="Jive_LatestUserAccountName">
    <vt:lpwstr>bsmith1</vt:lpwstr>
  </property>
  <property fmtid="{D5CDD505-2E9C-101B-9397-08002B2CF9AE}" pid="10" name="Jive_LatestFileFullName">
    <vt:lpwstr>862805b7e459c4ee6161e4ec35f3072a</vt:lpwstr>
  </property>
  <property fmtid="{D5CDD505-2E9C-101B-9397-08002B2CF9AE}" pid="11" name="Jive_ModifiedButNotPublished">
    <vt:lpwstr>False</vt:lpwstr>
  </property>
  <property fmtid="{D5CDD505-2E9C-101B-9397-08002B2CF9AE}" pid="12" name="Offisync_UniqueId">
    <vt:lpwstr>2419022</vt:lpwstr>
  </property>
  <property fmtid="{D5CDD505-2E9C-101B-9397-08002B2CF9AE}" pid="13" name="CTPClassification">
    <vt:lpwstr>CTP_IC</vt:lpwstr>
  </property>
</Properties>
</file>